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23" r:id="rId2"/>
    <p:sldId id="259" r:id="rId3"/>
    <p:sldId id="275" r:id="rId4"/>
    <p:sldId id="285" r:id="rId5"/>
    <p:sldId id="261" r:id="rId6"/>
    <p:sldId id="265" r:id="rId7"/>
    <p:sldId id="266" r:id="rId8"/>
    <p:sldId id="267" r:id="rId9"/>
    <p:sldId id="286" r:id="rId10"/>
    <p:sldId id="269" r:id="rId11"/>
    <p:sldId id="270" r:id="rId12"/>
    <p:sldId id="263" r:id="rId13"/>
    <p:sldId id="288" r:id="rId14"/>
    <p:sldId id="314" r:id="rId15"/>
    <p:sldId id="291" r:id="rId16"/>
    <p:sldId id="298" r:id="rId17"/>
    <p:sldId id="280" r:id="rId18"/>
    <p:sldId id="264" r:id="rId19"/>
    <p:sldId id="295" r:id="rId20"/>
    <p:sldId id="297" r:id="rId21"/>
    <p:sldId id="296" r:id="rId22"/>
    <p:sldId id="327" r:id="rId23"/>
    <p:sldId id="326" r:id="rId24"/>
    <p:sldId id="308" r:id="rId25"/>
    <p:sldId id="325" r:id="rId26"/>
    <p:sldId id="318" r:id="rId27"/>
    <p:sldId id="258" r:id="rId2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6DE81D4-4CA5-4C63-A79A-FE3399B21252}">
          <p14:sldIdLst>
            <p14:sldId id="323"/>
            <p14:sldId id="259"/>
            <p14:sldId id="275"/>
            <p14:sldId id="285"/>
            <p14:sldId id="261"/>
            <p14:sldId id="265"/>
            <p14:sldId id="266"/>
            <p14:sldId id="267"/>
            <p14:sldId id="286"/>
            <p14:sldId id="269"/>
            <p14:sldId id="270"/>
            <p14:sldId id="263"/>
            <p14:sldId id="288"/>
            <p14:sldId id="314"/>
            <p14:sldId id="291"/>
            <p14:sldId id="298"/>
            <p14:sldId id="280"/>
            <p14:sldId id="264"/>
            <p14:sldId id="295"/>
            <p14:sldId id="297"/>
            <p14:sldId id="296"/>
            <p14:sldId id="327"/>
            <p14:sldId id="326"/>
            <p14:sldId id="308"/>
            <p14:sldId id="325"/>
            <p14:sldId id="318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737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DFC5C-75E1-457C-8736-635AD429515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5AB6F-B259-4C1A-B440-02FF614A9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58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5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6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9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06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90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4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56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6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2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8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BEB3-D05C-4406-B2D7-26A177A0D708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76AC-0673-44D0-8302-FB8ABAF8F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12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7" Target="../media/image27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6.jpeg" Type="http://schemas.openxmlformats.org/officeDocument/2006/relationships/image"/><Relationship Id="rId5" Target="../media/image25.jpeg" Type="http://schemas.openxmlformats.org/officeDocument/2006/relationships/image"/><Relationship Id="rId4" Target="../media/image24.jpeg" Type="http://schemas.openxmlformats.org/officeDocument/2006/relationships/image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5.xml.rels><?xml version="1.0" encoding="UTF-8" standalone="yes" ?><Relationships xmlns="http://schemas.openxmlformats.org/package/2006/relationships"><Relationship Id="rId3" Target="../media/image33.jpeg" Type="http://schemas.openxmlformats.org/officeDocument/2006/relationships/image"/><Relationship Id="rId7" Target="../media/image37.jpg" Type="http://schemas.openxmlformats.org/officeDocument/2006/relationships/image"/><Relationship Id="rId2" Target="../media/image32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36.jpeg" Type="http://schemas.openxmlformats.org/officeDocument/2006/relationships/image"/><Relationship Id="rId5" Target="../media/image35.jpeg" Type="http://schemas.openxmlformats.org/officeDocument/2006/relationships/image"/><Relationship Id="rId4" Target="../media/image34.jpeg" Type="http://schemas.openxmlformats.org/officeDocument/2006/relationships/image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tel:+375172395945" TargetMode="External"/><Relationship Id="rId3" Type="http://schemas.openxmlformats.org/officeDocument/2006/relationships/hyperlink" Target="mailto:6gkb-trfz@mcct.by" TargetMode="External"/><Relationship Id="rId7" Type="http://schemas.openxmlformats.org/officeDocument/2006/relationships/hyperlink" Target="tel:+375172395923" TargetMode="External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tel:+375172395912" TargetMode="External"/><Relationship Id="rId5" Type="http://schemas.openxmlformats.org/officeDocument/2006/relationships/hyperlink" Target="tel:+375291909748" TargetMode="External"/><Relationship Id="rId4" Type="http://schemas.openxmlformats.org/officeDocument/2006/relationships/hyperlink" Target="tel:+375172395913" TargetMode="External"/></Relationships>
</file>

<file path=ppt/slides/_rels/slide27.xml.rels><?xml version="1.0" encoding="UTF-8" standalone="yes" ?><Relationships xmlns="http://schemas.openxmlformats.org/package/2006/relationships"><Relationship Id="rId3" Target="../media/image40.png" Type="http://schemas.openxmlformats.org/officeDocument/2006/relationships/image"/><Relationship Id="rId2" Target="../media/image3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blood.by/sites/default/files/styles/large/public/field/image/add.jpg?itok=6MqpwYqV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8668" y="803557"/>
            <a:ext cx="80756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z="4800"/>
              <a:t>Актуальные проблемы </a:t>
            </a:r>
            <a:br>
              <a:rPr b="1" dirty="0" lang="ru-RU" sz="4800"/>
            </a:br>
            <a:r>
              <a:rPr b="1" dirty="0" lang="ru-RU" sz="4800"/>
              <a:t>донорства крови в г. Минске и возможные пути их решения</a:t>
            </a:r>
            <a:endParaRPr dirty="0" lang="ru-RU" sz="4800"/>
          </a:p>
        </p:txBody>
      </p:sp>
      <p:pic>
        <p:nvPicPr>
          <p:cNvPr descr="https://ic.pics.livejournal.com/bookmatejournal/85697309/18586/18586_original.jpg" id="3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r="106"/>
          <a:stretch/>
        </p:blipFill>
        <p:spPr bwMode="auto">
          <a:xfrm>
            <a:off x="170307" y="681249"/>
            <a:ext cx="3851086" cy="474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 flipH="1" flipV="1">
            <a:off x="12262103" y="6931151"/>
            <a:ext cx="1280160" cy="795527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indent="0" marL="0">
              <a:spcBef>
                <a:spcPts val="0"/>
              </a:spcBef>
              <a:buNone/>
            </a:pPr>
            <a:r>
              <a:rPr dirty="0" lang="ru-RU" sz="2000"/>
              <a:t>В </a:t>
            </a:r>
            <a:r>
              <a:rPr dirty="0" err="1" lang="ru-RU" sz="2000"/>
              <a:t>партиз</a:t>
            </a:r>
            <a:endParaRPr dirty="0" lang="ru-RU" sz="2000"/>
          </a:p>
        </p:txBody>
      </p:sp>
    </p:spTree>
    <p:extLst>
      <p:ext uri="{BB962C8B-B14F-4D97-AF65-F5344CB8AC3E}">
        <p14:creationId xmlns:p14="http://schemas.microsoft.com/office/powerpoint/2010/main" val="2273126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9914" y="212271"/>
            <a:ext cx="9126533" cy="6381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Статья 40. 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Донору, награжденному нагрудным знаком отличия "Ганаровы донар Рэспублiкi Беларусь", предоставляются следующие льготы, права и гарантии: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скидка в размере 25 процентов 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платные медицинские услуги в государственных организациях здравоохранения, за исключением платных медицинских услуг, тарифы на которые регулируются Министерством здравоохранения (по согласованию с Министерством антимонопольного регулирования и торговли);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внеочередное медицинское обслуживание 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государственных организациях здравоохранения, в том числе в тех, в которых он обслуживался до выхода на пенсию, если иное не установлено законодательством;</a:t>
            </a:r>
          </a:p>
        </p:txBody>
      </p:sp>
      <p:pic>
        <p:nvPicPr>
          <p:cNvPr id="3" name="Picture 2" descr="https://st.depositphotos.com/1842549/3497/i/950/depositphotos_34976839-stock-photo-paragraph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9" y="2383971"/>
            <a:ext cx="2402796" cy="240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116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5544" y="667639"/>
            <a:ext cx="8866414" cy="5088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000"/>
              </a:spcBef>
            </a:pP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внеочередной прием в учреждения социального обслуживания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осуществляющие стационарное социальное обслуживание;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первоочередной прием 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государственных органах и иных организациях независимо от форм собственности;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внеочередное пользование всеми видами услуг 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связи, культурно-просветительных и спортивно-оздоровительных организаций, </a:t>
            </a: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приобретение билетов на все виды транспорта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внеочередное обслуживание 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организациями розничной торговли и бытового обслуживания;</a:t>
            </a:r>
          </a:p>
        </p:txBody>
      </p:sp>
      <p:pic>
        <p:nvPicPr>
          <p:cNvPr id="3" name="Picture 2" descr="https://st.depositphotos.com/1842549/3497/i/950/depositphotos_34976839-stock-photo-paragraph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56" y="2010528"/>
            <a:ext cx="2402796" cy="240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5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79279"/>
              </p:ext>
            </p:extLst>
          </p:nvPr>
        </p:nvGraphicFramePr>
        <p:xfrm>
          <a:off x="252549" y="322211"/>
          <a:ext cx="11773988" cy="6293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3898">
                  <a:extLst>
                    <a:ext uri="{9D8B030D-6E8A-4147-A177-3AD203B41FA5}">
                      <a16:colId xmlns:a16="http://schemas.microsoft.com/office/drawing/2014/main" val="156181781"/>
                    </a:ext>
                  </a:extLst>
                </a:gridCol>
                <a:gridCol w="3280090">
                  <a:extLst>
                    <a:ext uri="{9D8B030D-6E8A-4147-A177-3AD203B41FA5}">
                      <a16:colId xmlns:a16="http://schemas.microsoft.com/office/drawing/2014/main" val="1327179681"/>
                    </a:ext>
                  </a:extLst>
                </a:gridCol>
              </a:tblGrid>
              <a:tr h="100530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Компенсационные</a:t>
                      </a:r>
                      <a:r>
                        <a:rPr lang="ru-RU" sz="3600" baseline="0" dirty="0">
                          <a:solidFill>
                            <a:srgbClr val="FF0000"/>
                          </a:solidFill>
                        </a:rPr>
                        <a:t> выплаты за донацию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FF0000"/>
                          </a:solidFill>
                        </a:rPr>
                        <a:t>Сумма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970677"/>
                  </a:ext>
                </a:extLst>
              </a:tr>
              <a:tr h="1005307">
                <a:tc>
                  <a:txBody>
                    <a:bodyPr/>
                    <a:lstStyle/>
                    <a:p>
                      <a:r>
                        <a:rPr lang="ru-RU" sz="3600" dirty="0"/>
                        <a:t>За дозу крови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168 руб. 00 коп.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327467"/>
                  </a:ext>
                </a:extLst>
              </a:tr>
              <a:tr h="1005307">
                <a:tc>
                  <a:txBody>
                    <a:bodyPr/>
                    <a:lstStyle/>
                    <a:p>
                      <a:r>
                        <a:rPr lang="ru-RU" sz="3600" dirty="0"/>
                        <a:t>За 600</a:t>
                      </a:r>
                      <a:r>
                        <a:rPr lang="ru-RU" sz="3600" baseline="0" dirty="0"/>
                        <a:t> мл плазмы, полученной методом автоматического афереза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235 руб.20 коп.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617946"/>
                  </a:ext>
                </a:extLst>
              </a:tr>
              <a:tr h="1357162">
                <a:tc>
                  <a:txBody>
                    <a:bodyPr/>
                    <a:lstStyle/>
                    <a:p>
                      <a:r>
                        <a:rPr lang="ru-RU" sz="3600" dirty="0"/>
                        <a:t>За</a:t>
                      </a:r>
                      <a:r>
                        <a:rPr lang="ru-RU" sz="3600" baseline="0" dirty="0"/>
                        <a:t> 5 доз тромбоцитов, полученных методом автоматического цитафереза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440 руб. 00 коп.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481689"/>
                  </a:ext>
                </a:extLst>
              </a:tr>
              <a:tr h="1357162">
                <a:tc>
                  <a:txBody>
                    <a:bodyPr/>
                    <a:lstStyle/>
                    <a:p>
                      <a:r>
                        <a:rPr lang="ru-RU" sz="3600" dirty="0"/>
                        <a:t>За</a:t>
                      </a:r>
                      <a:r>
                        <a:rPr lang="ru-RU" sz="3600" baseline="0" dirty="0"/>
                        <a:t> 600 мл изоиммунной плазмы, полученной методом автоматического плазмафереза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648 руб.00 коп.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164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91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4278" y="334979"/>
            <a:ext cx="10936586" cy="1041149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FF0000"/>
              </a:buClr>
              <a:buSzPct val="101000"/>
              <a:buNone/>
            </a:pPr>
            <a:r>
              <a:rPr lang="ru-RU" altLang="ru-RU" sz="3500" b="1" dirty="0">
                <a:solidFill>
                  <a:srgbClr val="FF0000"/>
                </a:solidFill>
              </a:rPr>
              <a:t>Перед донацией донор получает бесплатное питание</a:t>
            </a:r>
          </a:p>
          <a:p>
            <a:pPr algn="ctr">
              <a:lnSpc>
                <a:spcPct val="90000"/>
              </a:lnSpc>
              <a:buClr>
                <a:srgbClr val="FF0000"/>
              </a:buClr>
              <a:buSzPct val="101000"/>
              <a:buFontTx/>
              <a:buNone/>
            </a:pPr>
            <a:endParaRPr lang="ru-RU" altLang="ru-RU" sz="3600" b="1" dirty="0">
              <a:solidFill>
                <a:srgbClr val="D60093"/>
              </a:solidFill>
              <a:latin typeface="+mj-l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C062BCE-C4BA-4B53-A906-1404E5083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306" y="1062031"/>
            <a:ext cx="8572500" cy="57150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078768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592975"/>
              </p:ext>
            </p:extLst>
          </p:nvPr>
        </p:nvGraphicFramePr>
        <p:xfrm>
          <a:off x="289711" y="253498"/>
          <a:ext cx="11351683" cy="6324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341">
                  <a:extLst>
                    <a:ext uri="{9D8B030D-6E8A-4147-A177-3AD203B41FA5}">
                      <a16:colId xmlns:a16="http://schemas.microsoft.com/office/drawing/2014/main" val="4259492445"/>
                    </a:ext>
                  </a:extLst>
                </a:gridCol>
                <a:gridCol w="2353532">
                  <a:extLst>
                    <a:ext uri="{9D8B030D-6E8A-4147-A177-3AD203B41FA5}">
                      <a16:colId xmlns:a16="http://schemas.microsoft.com/office/drawing/2014/main" val="582376156"/>
                    </a:ext>
                  </a:extLst>
                </a:gridCol>
                <a:gridCol w="2287852">
                  <a:extLst>
                    <a:ext uri="{9D8B030D-6E8A-4147-A177-3AD203B41FA5}">
                      <a16:colId xmlns:a16="http://schemas.microsoft.com/office/drawing/2014/main" val="3728507721"/>
                    </a:ext>
                  </a:extLst>
                </a:gridCol>
                <a:gridCol w="2265958">
                  <a:extLst>
                    <a:ext uri="{9D8B030D-6E8A-4147-A177-3AD203B41FA5}">
                      <a16:colId xmlns:a16="http://schemas.microsoft.com/office/drawing/2014/main" val="852767720"/>
                    </a:ext>
                  </a:extLst>
                </a:gridCol>
              </a:tblGrid>
              <a:tr h="1084639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>
                          <a:solidFill>
                            <a:srgbClr val="FF0000"/>
                          </a:solidFill>
                        </a:rPr>
                        <a:t>Прогноз</a:t>
                      </a:r>
                      <a:r>
                        <a:rPr lang="ru-RU" sz="2600" baseline="0" dirty="0">
                          <a:solidFill>
                            <a:srgbClr val="FF0000"/>
                          </a:solidFill>
                        </a:rPr>
                        <a:t> на 2024</a:t>
                      </a:r>
                      <a:endParaRPr lang="ru-RU" sz="2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650758"/>
                  </a:ext>
                </a:extLst>
              </a:tr>
              <a:tr h="1539381">
                <a:tc>
                  <a:txBody>
                    <a:bodyPr/>
                    <a:lstStyle/>
                    <a:p>
                      <a:pPr algn="just"/>
                      <a:r>
                        <a:rPr lang="ru-RU" sz="2400" b="0" dirty="0"/>
                        <a:t>Число обратившихся</a:t>
                      </a:r>
                      <a:r>
                        <a:rPr lang="ru-RU" sz="2400" b="0" baseline="0" dirty="0"/>
                        <a:t> </a:t>
                      </a:r>
                      <a:r>
                        <a:rPr lang="ru-RU" sz="2400" b="0" dirty="0"/>
                        <a:t>доноров крови для выполнения донорских</a:t>
                      </a:r>
                      <a:r>
                        <a:rPr lang="ru-RU" sz="2400" b="0" baseline="0" dirty="0"/>
                        <a:t> </a:t>
                      </a:r>
                      <a:r>
                        <a:rPr lang="ru-RU" sz="2400" b="0" dirty="0"/>
                        <a:t>функций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31888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31563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32800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639098"/>
                  </a:ext>
                </a:extLst>
              </a:tr>
              <a:tr h="896552">
                <a:tc>
                  <a:txBody>
                    <a:bodyPr/>
                    <a:lstStyle/>
                    <a:p>
                      <a:pPr algn="just"/>
                      <a:r>
                        <a:rPr lang="ru-RU" sz="2400" b="0" dirty="0"/>
                        <a:t>Отведено по состоянию здоровья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1839/5,8%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2335/7,4%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2400/7,3%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46504"/>
                  </a:ext>
                </a:extLst>
              </a:tr>
              <a:tr h="738052">
                <a:tc>
                  <a:txBody>
                    <a:bodyPr/>
                    <a:lstStyle/>
                    <a:p>
                      <a:pPr algn="just"/>
                      <a:r>
                        <a:rPr lang="ru-RU" sz="2400" b="0" dirty="0"/>
                        <a:t>Число доноров крови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12265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11329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637559"/>
                  </a:ext>
                </a:extLst>
              </a:tr>
              <a:tr h="626245">
                <a:tc>
                  <a:txBody>
                    <a:bodyPr/>
                    <a:lstStyle/>
                    <a:p>
                      <a:pPr algn="just"/>
                      <a:r>
                        <a:rPr lang="ru-RU" sz="2400" b="0" dirty="0"/>
                        <a:t>Из них: первичных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3800/31%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2598/23%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2352/21%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5826"/>
                  </a:ext>
                </a:extLst>
              </a:tr>
              <a:tr h="1439414">
                <a:tc>
                  <a:txBody>
                    <a:bodyPr/>
                    <a:lstStyle/>
                    <a:p>
                      <a:pPr algn="just"/>
                      <a:r>
                        <a:rPr lang="ru-RU" sz="2400" b="0" dirty="0"/>
                        <a:t>Кол-во донаций на 1 донора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884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310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917" y="844025"/>
            <a:ext cx="8102856" cy="4888094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ru-RU" dirty="0"/>
              <a:t>Нормативы обязательного обеспечения потребностей системы здравоохранения в крови</a:t>
            </a:r>
            <a:r>
              <a:rPr lang="en-US" dirty="0"/>
              <a:t>, </a:t>
            </a:r>
            <a:r>
              <a:rPr lang="ru-RU" dirty="0"/>
              <a:t>ее компонентах установлены постановлением Совета Министров Республики Беларусь  от 28.04.2023  № 287 «О мерах по реализации Закона Республики Беларусь  от 14 октября 2022 г. № 214-З «Об  изменении законов по вопросам здравоохранения</a:t>
            </a:r>
            <a:r>
              <a:rPr lang="en-US" dirty="0"/>
              <a:t>, </a:t>
            </a:r>
            <a:r>
              <a:rPr lang="ru-RU" dirty="0"/>
              <a:t>донорства крови и ее компонентов». </a:t>
            </a:r>
          </a:p>
          <a:p>
            <a:pPr marL="0" indent="358775" algn="just">
              <a:buNone/>
            </a:pPr>
            <a:r>
              <a:rPr lang="ru-RU" dirty="0"/>
              <a:t>Резерв компонентов крови на случай ЧС создается в количестве не менее 15 % от объема плановой потребности.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s://catherineasquithgallery.com/uploads/posts/2021-03/1614561513_58-p-voennie-kartinki-na-belom-fone-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28" y="1389414"/>
            <a:ext cx="3224530" cy="351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689246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3326482" y="1151315"/>
            <a:ext cx="8313805" cy="43815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  <a:defRPr/>
            </a:pPr>
            <a:r>
              <a:rPr dirty="0" lang="ru-RU" sz="2400"/>
              <a:t>     </a:t>
            </a:r>
            <a:endParaRPr b="1" dirty="0" lang="ru-RU" sz="1500">
              <a:solidFill>
                <a:srgbClr val="0033CC"/>
              </a:solidFill>
              <a:latin charset="0" pitchFamily="34" typeface="Century Gothic"/>
            </a:endParaRPr>
          </a:p>
          <a:p>
            <a:pPr algn="just" indent="0" marL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dirty="0" lang="ru-RU" sz="2600"/>
              <a:t>Родственники пациентов, отцы и матери заболевших детей, люди, пришедшие в поликлинику для профосмотра или даже в период какого-либо острого заболевания, - все они являются потенциальными донорами. Но для того, чтобы они или часть из них стали донорами, нужна настойчивая и длительная работа, чтобы мысль внушенная стала своей собственной, вылилась в решение. </a:t>
            </a:r>
          </a:p>
          <a:p>
            <a:pPr algn="ctr" indent="0" marL="0">
              <a:spcBef>
                <a:spcPts val="0"/>
              </a:spcBef>
              <a:buNone/>
              <a:defRPr/>
            </a:pPr>
            <a:r>
              <a:rPr dirty="0" lang="ru-RU" sz="2600"/>
              <a:t>        </a:t>
            </a:r>
          </a:p>
          <a:p>
            <a:pPr algn="ctr" indent="0" marL="0">
              <a:spcBef>
                <a:spcPts val="0"/>
              </a:spcBef>
              <a:buNone/>
              <a:defRPr/>
            </a:pPr>
            <a:endParaRPr dirty="0" lang="ru-RU" sz="2600"/>
          </a:p>
          <a:p>
            <a:pPr algn="ctr" indent="0" marL="0">
              <a:spcBef>
                <a:spcPts val="0"/>
              </a:spcBef>
              <a:buNone/>
              <a:defRPr/>
            </a:pPr>
            <a:endParaRPr dirty="0" lang="ru-RU" sz="2600"/>
          </a:p>
        </p:txBody>
      </p:sp>
      <p:pic>
        <p:nvPicPr>
          <p:cNvPr id="38915" name="Picture 5"/>
          <p:cNvPicPr>
            <a:picLocks noChangeArrowheads="1" noChangeAspect="1"/>
          </p:cNvPicPr>
          <p:nvPr/>
        </p:nvPicPr>
        <p:blipFill>
          <a:blip r:embed="rId2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r="104" t="104"/>
          <a:stretch>
            <a:fillRect/>
          </a:stretch>
        </p:blipFill>
        <p:spPr bwMode="auto">
          <a:xfrm>
            <a:off x="399327" y="1682999"/>
            <a:ext cx="2627674" cy="279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51438" y="285751"/>
            <a:ext cx="108641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9pPr>
          </a:lstStyle>
          <a:p>
            <a:pPr algn="ctr" eaLnBrk="1" hangingPunct="1"/>
            <a:r>
              <a:rPr altLang="ru-RU" b="1" dirty="0" lang="ru-RU">
                <a:solidFill>
                  <a:srgbClr val="FF0000"/>
                </a:solidFill>
                <a:latin typeface="+mj-lt"/>
              </a:rPr>
              <a:t>Особое значение имеет распространение ЛИСТОВОК о донорстве </a:t>
            </a:r>
          </a:p>
          <a:p>
            <a:pPr algn="ctr" eaLnBrk="1" hangingPunct="1"/>
            <a:r>
              <a:rPr altLang="ru-RU" b="1" dirty="0" lang="ru-RU">
                <a:solidFill>
                  <a:srgbClr val="FF0000"/>
                </a:solidFill>
                <a:latin typeface="+mj-lt"/>
              </a:rPr>
              <a:t>на предприятиях и в учреждениях </a:t>
            </a:r>
          </a:p>
        </p:txBody>
      </p:sp>
      <p:pic>
        <p:nvPicPr>
          <p:cNvPr id="8" name="Замещающий текст 47107">
            <a:extLst>
              <a:ext uri="{FF2B5EF4-FFF2-40B4-BE49-F238E27FC236}">
                <a16:creationId xmlns:a16="http://schemas.microsoft.com/office/drawing/2014/main" id="{55661110-ED60-4C40-BD1F-3BE4324DC5C6}"/>
              </a:ext>
            </a:extLst>
          </p:cNvPr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91948" y="4474903"/>
            <a:ext cx="2973041" cy="22299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FCD584D-3DCA-493F-A3F6-238738D01284}"/>
              </a:ext>
            </a:extLst>
          </p:cNvPr>
          <p:cNvSpPr txBox="1"/>
          <p:nvPr/>
        </p:nvSpPr>
        <p:spPr>
          <a:xfrm>
            <a:off x="293154" y="4918044"/>
            <a:ext cx="88164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marL="0">
              <a:spcBef>
                <a:spcPts val="0"/>
              </a:spcBef>
              <a:buFontTx/>
              <a:buNone/>
              <a:defRPr/>
            </a:pPr>
            <a:r>
              <a:rPr dirty="0" lang="ru-RU" sz="2400"/>
              <a:t>Если сотрудники вашей организации готовы принять участие в сдаче крови, </a:t>
            </a:r>
            <a:r>
              <a:rPr b="1" dirty="0" lang="ru-RU" sz="2400">
                <a:solidFill>
                  <a:srgbClr val="FF0000"/>
                </a:solidFill>
              </a:rPr>
              <a:t>выездная бригада городского центра трансфузиологии </a:t>
            </a:r>
            <a:r>
              <a:rPr dirty="0" lang="ru-RU" sz="2400"/>
              <a:t>приедет на предприятие и развернет мобильный   пункт забора крови.</a:t>
            </a:r>
          </a:p>
        </p:txBody>
      </p:sp>
    </p:spTree>
    <p:extLst>
      <p:ext uri="{BB962C8B-B14F-4D97-AF65-F5344CB8AC3E}">
        <p14:creationId xmlns:p14="http://schemas.microsoft.com/office/powerpoint/2010/main" val="1066260229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мещающее содержимое 2"/>
          <p:cNvSpPr>
            <a:spLocks noGrp="1"/>
          </p:cNvSpPr>
          <p:nvPr>
            <p:ph idx="1" sz="half"/>
          </p:nvPr>
        </p:nvSpPr>
        <p:spPr>
          <a:xfrm>
            <a:off x="4095750" y="1785939"/>
            <a:ext cx="7049066" cy="1000125"/>
          </a:xfrm>
        </p:spPr>
        <p:txBody>
          <a:bodyPr/>
          <a:lstStyle/>
          <a:p>
            <a:pPr algn="just" indent="0" marL="0">
              <a:spcBef>
                <a:spcPct val="0"/>
              </a:spcBef>
              <a:buNone/>
            </a:pPr>
            <a:r>
              <a:rPr altLang="en-US" b="1" lang="ru-RU" noProof="1" sz="2400"/>
              <a:t>1. Как побудить здоровых людей прийти на донорский пункт? </a:t>
            </a:r>
          </a:p>
        </p:txBody>
      </p:sp>
      <p:pic>
        <p:nvPicPr>
          <p:cNvPr id="3075" name="Замещающее содержимое 1"/>
          <p:cNvPicPr>
            <a:picLocks noChangeArrowheads="1" noChangeAspect="1" noGrp="1"/>
          </p:cNvPicPr>
          <p:nvPr>
            <p:ph idx="2" sz="half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" r="122"/>
          <a:stretch>
            <a:fillRect/>
          </a:stretch>
        </p:blipFill>
        <p:spPr>
          <a:xfrm>
            <a:off x="923023" y="2257426"/>
            <a:ext cx="1930400" cy="2571750"/>
          </a:xfrm>
        </p:spPr>
      </p:pic>
      <p:sp>
        <p:nvSpPr>
          <p:cNvPr id="4" name="TextBox 3"/>
          <p:cNvSpPr txBox="1"/>
          <p:nvPr/>
        </p:nvSpPr>
        <p:spPr>
          <a:xfrm>
            <a:off x="407406" y="354868"/>
            <a:ext cx="114073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charset="0" typeface="Arial"/>
              <a:buNone/>
              <a:defRPr/>
            </a:pPr>
            <a:r>
              <a:rPr altLang="en-US" b="1" lang="ru-RU" noProof="1" sz="3000">
                <a:latin charset="0" pitchFamily="34" typeface="Century Gothic"/>
                <a:cs charset="0" typeface="Arial"/>
              </a:rPr>
              <a:t>Организация донорского движения постоянно ставит перед службой</a:t>
            </a:r>
            <a:r>
              <a:rPr altLang="en-US" b="1" lang="ru-RU" noProof="1" sz="3000">
                <a:ln w="22225">
                  <a:solidFill>
                    <a:schemeClr val="accent2"/>
                  </a:solidFill>
                  <a:prstDash val="solid"/>
                </a:ln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34" typeface="Century Gothic"/>
                <a:cs charset="0" typeface="Arial"/>
              </a:rPr>
              <a:t> </a:t>
            </a:r>
            <a:r>
              <a:rPr altLang="en-US" b="1" lang="ru-RU" noProof="1" sz="3000">
                <a:latin charset="0" pitchFamily="34" typeface="Century Gothic"/>
                <a:cs charset="0" typeface="Arial"/>
              </a:rPr>
              <a:t>переливания крови два вопроса: 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835180" y="4113213"/>
            <a:ext cx="6893176" cy="1988823"/>
          </a:xfrm>
          <a:prstGeom prst="wedgeRoundRectCallout">
            <a:avLst>
              <a:gd fmla="val -20833" name="adj1"/>
              <a:gd fmla="val 66140" name="adj2"/>
              <a:gd fmla="val 16667" name="adj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altLang="en-US" b="1" i="1" lang="ru-RU" noProof="1" sz="240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34" typeface="Century Gothic"/>
            </a:endParaRP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4324707" y="4131949"/>
            <a:ext cx="6143625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9pPr>
          </a:lstStyle>
          <a:p>
            <a:pPr algn="ctr" eaLnBrk="1" hangingPunct="1"/>
            <a:r>
              <a:rPr altLang="ru-RU" b="1" dirty="0" lang="ru-RU" sz="2300">
                <a:solidFill>
                  <a:schemeClr val="bg1"/>
                </a:solidFill>
                <a:latin typeface="+mn-lt"/>
              </a:rPr>
              <a:t>Незаменимыми помощниками службы крови в решении этих вопросов являются добровольные участники донорского движения </a:t>
            </a:r>
            <a:r>
              <a:rPr altLang="ru-RU" b="1" dirty="0" lang="ru-RU" sz="2000">
                <a:solidFill>
                  <a:schemeClr val="bg1"/>
                </a:solidFill>
                <a:latin typeface="+mn-lt"/>
              </a:rPr>
              <a:t>–</a:t>
            </a:r>
            <a:r>
              <a:rPr altLang="ru-RU" b="1" dirty="0" lang="ru-RU" sz="230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ctr" eaLnBrk="1" hangingPunct="1"/>
            <a:endParaRPr altLang="ru-RU" b="1" dirty="0" lang="ru-RU" sz="600">
              <a:solidFill>
                <a:schemeClr val="bg1"/>
              </a:solidFill>
              <a:latin typeface="+mn-lt"/>
            </a:endParaRPr>
          </a:p>
          <a:p>
            <a:pPr algn="ctr" eaLnBrk="1" hangingPunct="1"/>
            <a:r>
              <a:rPr altLang="ru-RU" b="1" dirty="0" lang="ru-RU" sz="2400">
                <a:solidFill>
                  <a:schemeClr val="bg1"/>
                </a:solidFill>
                <a:latin typeface="+mn-lt"/>
              </a:rPr>
              <a:t>ВОЛОНТЁРЫ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95750" y="2786064"/>
            <a:ext cx="7049066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altLang="en-US" b="1" lang="ru-RU" noProof="1" sz="2400">
                <a:latin typeface="+mn-lt"/>
              </a:rPr>
              <a:t>2. Как сохранить первичного донора для регулярного участия в донорстве? </a:t>
            </a:r>
          </a:p>
        </p:txBody>
      </p:sp>
    </p:spTree>
    <p:extLst>
      <p:ext uri="{BB962C8B-B14F-4D97-AF65-F5344CB8AC3E}">
        <p14:creationId xmlns:p14="http://schemas.microsoft.com/office/powerpoint/2010/main" val="2201185483"/>
      </p:ext>
    </p:extLst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3630F47-E8F3-4CC8-A766-29EE4C3372E5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" r="173" t="176"/>
          <a:stretch/>
        </p:blipFill>
        <p:spPr>
          <a:xfrm>
            <a:off x="9915526" y="4563828"/>
            <a:ext cx="1932215" cy="1606109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213980" y="688063"/>
            <a:ext cx="873853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indent="342900">
              <a:spcAft>
                <a:spcPts val="0"/>
              </a:spcAft>
            </a:pPr>
            <a:r>
              <a:rPr b="1" dirty="0" lang="ru-RU" sz="3200">
                <a:ea charset="0" panose="02020603050405020304" pitchFamily="18" typeface="Times New Roman"/>
              </a:rPr>
              <a:t>Статья 19. Волонтеры</a:t>
            </a:r>
          </a:p>
          <a:p>
            <a:pPr algn="just" indent="342900">
              <a:spcAft>
                <a:spcPts val="0"/>
              </a:spcAft>
            </a:pPr>
            <a:endParaRPr dirty="0" lang="ru-RU" sz="3200">
              <a:ea charset="0" panose="02020603050405020304" pitchFamily="18" typeface="Times New Roman"/>
            </a:endParaRPr>
          </a:p>
          <a:p>
            <a:pPr algn="just" indent="342900">
              <a:spcAft>
                <a:spcPts val="0"/>
              </a:spcAft>
            </a:pPr>
            <a:r>
              <a:rPr dirty="0" lang="ru-RU" sz="3000">
                <a:ea charset="0" panose="02020603050405020304" pitchFamily="18" typeface="Times New Roman"/>
              </a:rPr>
              <a:t>Для организации мероприятий по пропаганде и развитию донорства организации здравоохранения, Белорусское Общество Красного Креста осуществляет отбор волонтеров по определяемым  критериям. Волонтеры осуществляют деятельность на основании безвозмездных гражданско-правовых договоров. В Партизанском районе контакт </a:t>
            </a:r>
          </a:p>
          <a:p>
            <a:pPr>
              <a:spcAft>
                <a:spcPts val="0"/>
              </a:spcAft>
            </a:pPr>
            <a:r>
              <a:rPr dirty="0" lang="ru-RU" sz="3000">
                <a:solidFill>
                  <a:srgbClr val="FF0000"/>
                </a:solidFill>
                <a:ea charset="0" panose="02020603050405020304" pitchFamily="18" typeface="Times New Roman"/>
              </a:rPr>
              <a:t>Мудрая Оксана Александровна,</a:t>
            </a:r>
          </a:p>
          <a:p>
            <a:pPr>
              <a:spcAft>
                <a:spcPts val="0"/>
              </a:spcAft>
            </a:pPr>
            <a:r>
              <a:rPr dirty="0" lang="ru-RU" sz="3000">
                <a:solidFill>
                  <a:srgbClr val="FF0000"/>
                </a:solidFill>
                <a:ea charset="0" panose="02020603050405020304" pitchFamily="18" typeface="Times New Roman"/>
              </a:rPr>
              <a:t> </a:t>
            </a:r>
            <a:r>
              <a:rPr dirty="0" lang="ru-RU" sz="3000">
                <a:ea charset="0" panose="02020603050405020304" pitchFamily="18" typeface="Times New Roman"/>
              </a:rPr>
              <a:t>тел.+375299314282</a:t>
            </a:r>
          </a:p>
        </p:txBody>
      </p:sp>
      <p:pic>
        <p:nvPicPr>
          <p:cNvPr descr="https://avatars.mds.yandex.net/i?id=9c85bc301baf318477ecd7d8c182c3756c3e346e-7953198-images-thumbs&amp;n=13" id="19458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" r="290"/>
          <a:stretch/>
        </p:blipFill>
        <p:spPr bwMode="auto">
          <a:xfrm>
            <a:off x="148573" y="2032226"/>
            <a:ext cx="2802857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161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4553893" y="1584356"/>
            <a:ext cx="7141283" cy="4542120"/>
          </a:xfrm>
          <a:ln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altLang="en-US" noProof="1"/>
              <a:t>   </a:t>
            </a:r>
            <a:endParaRPr lang="ru-RU" altLang="en-US" sz="24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SzPct val="120000"/>
              <a:buFont typeface="Wingdings" pitchFamily="2" charset="2"/>
              <a:buChar char="ü"/>
              <a:defRPr/>
            </a:pPr>
            <a:r>
              <a:rPr lang="ru-RU" altLang="en-US" sz="3200" noProof="1"/>
              <a:t>для чего медицине нужна донорская кровь</a:t>
            </a:r>
            <a:r>
              <a:rPr lang="en-US" altLang="en-US" sz="3200" noProof="1"/>
              <a:t>?</a:t>
            </a:r>
            <a:endParaRPr lang="ru-RU" altLang="en-US" sz="3200" noProof="1"/>
          </a:p>
          <a:p>
            <a:pPr>
              <a:buSzPct val="120000"/>
              <a:buFont typeface="Wingdings" pitchFamily="2" charset="2"/>
              <a:buChar char="ü"/>
              <a:defRPr/>
            </a:pPr>
            <a:r>
              <a:rPr lang="ru-RU" altLang="en-US" sz="3200" noProof="1"/>
              <a:t>как она используется</a:t>
            </a:r>
            <a:r>
              <a:rPr lang="en-US" altLang="en-US" sz="3200" noProof="1"/>
              <a:t>?</a:t>
            </a:r>
            <a:endParaRPr lang="ru-RU" altLang="en-US" sz="3200" noProof="1"/>
          </a:p>
          <a:p>
            <a:pPr>
              <a:buSzPct val="120000"/>
              <a:buFont typeface="Wingdings" pitchFamily="2" charset="2"/>
              <a:buChar char="ü"/>
              <a:defRPr/>
            </a:pPr>
            <a:r>
              <a:rPr lang="ru-RU" altLang="en-US" sz="3200" noProof="1"/>
              <a:t>как происходит процесс сдачи крови</a:t>
            </a:r>
            <a:r>
              <a:rPr lang="en-US" altLang="en-US" sz="3200" noProof="1"/>
              <a:t>?</a:t>
            </a:r>
            <a:endParaRPr lang="ru-RU" altLang="en-US" sz="3200" noProof="1"/>
          </a:p>
          <a:p>
            <a:pPr>
              <a:buSzPct val="120000"/>
              <a:buFont typeface="Wingdings" pitchFamily="2" charset="2"/>
              <a:buChar char="ü"/>
              <a:defRPr/>
            </a:pPr>
            <a:r>
              <a:rPr lang="ru-RU" altLang="en-US" sz="3200" noProof="1"/>
              <a:t>как отбираются доноры</a:t>
            </a:r>
            <a:r>
              <a:rPr lang="en-US" altLang="en-US" sz="3200" noProof="1"/>
              <a:t>?</a:t>
            </a:r>
            <a:endParaRPr lang="ru-RU" altLang="en-US" sz="3200" noProof="1"/>
          </a:p>
          <a:p>
            <a:pPr>
              <a:buSzPct val="120000"/>
              <a:buFont typeface="Wingdings" pitchFamily="2" charset="2"/>
              <a:buChar char="ü"/>
              <a:defRPr/>
            </a:pPr>
            <a:r>
              <a:rPr lang="ru-RU" altLang="en-US" sz="3200" noProof="1"/>
              <a:t>история о донорах и реципиентах;</a:t>
            </a:r>
          </a:p>
          <a:p>
            <a:pPr>
              <a:buSzPct val="120000"/>
              <a:buFont typeface="Wingdings" pitchFamily="2" charset="2"/>
              <a:buChar char="ü"/>
              <a:defRPr/>
            </a:pPr>
            <a:r>
              <a:rPr lang="ru-RU" altLang="en-US" sz="3200" noProof="1"/>
              <a:t>места и время работы донорских центров и выездных сессий. </a:t>
            </a:r>
          </a:p>
        </p:txBody>
      </p:sp>
      <p:pic>
        <p:nvPicPr>
          <p:cNvPr id="29699" name="Замещающее содержимое 1073742875" descr="KREW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253" y="2240548"/>
            <a:ext cx="4553389" cy="3033096"/>
          </a:xfrm>
          <a:effectLst>
            <a:softEdge rad="63500"/>
          </a:effectLst>
        </p:spPr>
      </p:pic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4680642" y="250810"/>
            <a:ext cx="68896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+mn-lt"/>
              </a:rPr>
              <a:t>Потенциальному донору важно предоставить следующую информацию:</a:t>
            </a:r>
          </a:p>
        </p:txBody>
      </p:sp>
    </p:spTree>
    <p:extLst>
      <p:ext uri="{BB962C8B-B14F-4D97-AF65-F5344CB8AC3E}">
        <p14:creationId xmlns:p14="http://schemas.microsoft.com/office/powerpoint/2010/main" val="235823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076" descr="landsteiner_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307" y="1336190"/>
            <a:ext cx="29432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50614" y="826283"/>
            <a:ext cx="667240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defRPr/>
            </a:pPr>
            <a:r>
              <a:rPr lang="ru-RU" sz="3200" noProof="1"/>
              <a:t>В 1901 году </a:t>
            </a:r>
            <a:r>
              <a:rPr lang="ru-RU" sz="3200" b="1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</a:rPr>
              <a:t>Карл Ландштейнер</a:t>
            </a:r>
            <a:r>
              <a:rPr lang="ru-RU" sz="3200" noProof="1"/>
              <a:t> открыл группы крови человека по системе АВО, что послужило началом новой области иммунологии – изосерологии. </a:t>
            </a:r>
          </a:p>
          <a:p>
            <a:pPr algn="just">
              <a:defRPr/>
            </a:pPr>
            <a:r>
              <a:rPr lang="ru-RU" sz="3200" noProof="1"/>
              <a:t>   За выдающееся открытие  К.Ландштейнеру была присуждена Нобелевская премия, а его день рождения – </a:t>
            </a:r>
            <a:r>
              <a:rPr lang="ru-RU" sz="3200" b="1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14 июня 1868</a:t>
            </a:r>
            <a:r>
              <a:rPr lang="ru-RU" sz="3200" b="1" noProof="1">
                <a:solidFill>
                  <a:srgbClr val="FF0000"/>
                </a:solidFill>
              </a:rPr>
              <a:t> года – отмечается как </a:t>
            </a:r>
            <a:r>
              <a:rPr lang="ru-RU" sz="3200" b="1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Всемирный день донора. </a:t>
            </a:r>
          </a:p>
        </p:txBody>
      </p:sp>
    </p:spTree>
    <p:extLst>
      <p:ext uri="{BB962C8B-B14F-4D97-AF65-F5344CB8AC3E}">
        <p14:creationId xmlns:p14="http://schemas.microsoft.com/office/powerpoint/2010/main" val="1168506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Замещающее содержимое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8309" y="274288"/>
            <a:ext cx="9040812" cy="5926138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C1B2FC-DCF1-4499-9746-FBD88930F9A0}"/>
              </a:ext>
            </a:extLst>
          </p:cNvPr>
          <p:cNvSpPr txBox="1"/>
          <p:nvPr/>
        </p:nvSpPr>
        <p:spPr>
          <a:xfrm>
            <a:off x="2532251" y="5678576"/>
            <a:ext cx="162679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55 кг +</a:t>
            </a:r>
            <a:endParaRPr lang="ru-BY" sz="2000" dirty="0"/>
          </a:p>
        </p:txBody>
      </p:sp>
    </p:spTree>
    <p:extLst>
      <p:ext uri="{BB962C8B-B14F-4D97-AF65-F5344CB8AC3E}">
        <p14:creationId xmlns:p14="http://schemas.microsoft.com/office/powerpoint/2010/main" val="1575764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1F8821A-9C9D-487B-A0C2-609987E96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2" y="199966"/>
            <a:ext cx="8672945" cy="659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663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1" descr="https://pbs.twimg.com/media/CueUYUMWAAABZOi.jpg:large">
            <a:extLst>
              <a:ext uri="{FF2B5EF4-FFF2-40B4-BE49-F238E27FC236}">
                <a16:creationId xmlns:a16="http://schemas.microsoft.com/office/drawing/2014/main" id="{3308D9BB-403E-40EA-A414-C0F4613DB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474" y="514504"/>
            <a:ext cx="8786812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386136"/>
      </p:ext>
    </p:extLst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34451BA-FE6A-4CC6-8019-EC20569642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"/>
          <a:stretch/>
        </p:blipFill>
        <p:spPr>
          <a:xfrm>
            <a:off x="4157183" y="3757613"/>
            <a:ext cx="3688678" cy="30099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777BE77-638D-4C7D-B25B-CF21411622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" r="122"/>
          <a:stretch/>
        </p:blipFill>
        <p:spPr>
          <a:xfrm>
            <a:off x="9326677" y="159000"/>
            <a:ext cx="2709884" cy="250680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r="11"/>
          <a:stretch/>
        </p:blipFill>
        <p:spPr>
          <a:xfrm>
            <a:off x="109323" y="123825"/>
            <a:ext cx="4350776" cy="355530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A2BB079-1D1B-436A-B225-B11E7C73082B}"/>
              </a:ext>
            </a:extLst>
          </p:cNvPr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099" y="123825"/>
            <a:ext cx="4866578" cy="355530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A025229-0DCE-4132-9DDD-F88C04B1710A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" l="32" r="42" t="96"/>
          <a:stretch/>
        </p:blipFill>
        <p:spPr>
          <a:xfrm rot="5400000">
            <a:off x="8148051" y="2817750"/>
            <a:ext cx="4051400" cy="381785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B12B07-AD69-4675-9B72-B2C445B9665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45" l="58" r="20"/>
          <a:stretch/>
        </p:blipFill>
        <p:spPr>
          <a:xfrm>
            <a:off x="352644" y="3691503"/>
            <a:ext cx="3171825" cy="304267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39E0E75-82E7-473E-9A1E-5CAA3D02C584}"/>
              </a:ext>
            </a:extLst>
          </p:cNvPr>
          <p:cNvSpPr txBox="1"/>
          <p:nvPr/>
        </p:nvSpPr>
        <p:spPr>
          <a:xfrm>
            <a:off x="3463910" y="3263632"/>
            <a:ext cx="4722549" cy="830997"/>
          </a:xfrm>
          <a:prstGeom prst="rect">
            <a:avLst/>
          </a:prstGeom>
          <a:solidFill>
            <a:schemeClr val="bg2"/>
          </a:solidFill>
        </p:spPr>
        <p:txBody>
          <a:bodyPr rtlCol="0" wrap="square">
            <a:spAutoFit/>
          </a:bodyPr>
          <a:lstStyle/>
          <a:p>
            <a:pPr algn="ctr"/>
            <a:r>
              <a:rPr b="1" dirty="0" lang="ru-RU" sz="2400">
                <a:solidFill>
                  <a:srgbClr val="FF0000"/>
                </a:solidFill>
                <a:latin typeface="+mj-lt"/>
              </a:rPr>
              <a:t>Акции по донациям крови  и  ее компонентов 10-14 июня 2024г.</a:t>
            </a:r>
          </a:p>
        </p:txBody>
      </p:sp>
    </p:spTree>
    <p:extLst>
      <p:ext uri="{BB962C8B-B14F-4D97-AF65-F5344CB8AC3E}">
        <p14:creationId xmlns:p14="http://schemas.microsoft.com/office/powerpoint/2010/main" val="3380935074"/>
      </p:ext>
    </p:extLst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vsu.by/images/phocagallery/news/2018/12/05/%D0%BE%D0%B2%D1%80%D1%81%D0%BC/%D0%BA%D0%B0%D1%80%D1%82%D0%B8%D0%BD%D0%BA%D0%B0.jpg" id="5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37552522" y="14787642"/>
            <a:ext cx="3515528" cy="3535168"/>
          </a:xfrm>
          <a:prstGeom prst="rect">
            <a:avLst/>
          </a:prstGeom>
          <a:noFill/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C3D54B1-A5A1-45A4-96B9-9CCF3980AB7A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" t="36"/>
          <a:stretch/>
        </p:blipFill>
        <p:spPr>
          <a:xfrm>
            <a:off x="175099" y="787941"/>
            <a:ext cx="6712084" cy="498847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44E76F1-3C40-45CF-AEEE-03F9D1D60945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" l="12" t="78"/>
          <a:stretch/>
        </p:blipFill>
        <p:spPr>
          <a:xfrm rot="5400000">
            <a:off x="3504082" y="3288086"/>
            <a:ext cx="3670576" cy="309562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1E8D61A-3B7A-4622-8807-8493DE4CAC23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" l="8" r="85" t="80"/>
          <a:stretch/>
        </p:blipFill>
        <p:spPr>
          <a:xfrm rot="5400000">
            <a:off x="7050125" y="1030829"/>
            <a:ext cx="4886325" cy="440055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E4FD0A-90B9-426D-8C49-40D298E6A5EA}"/>
              </a:ext>
            </a:extLst>
          </p:cNvPr>
          <p:cNvSpPr txBox="1"/>
          <p:nvPr/>
        </p:nvSpPr>
        <p:spPr>
          <a:xfrm>
            <a:off x="0" y="9832"/>
            <a:ext cx="12113341" cy="5232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z="2800">
                <a:solidFill>
                  <a:srgbClr val="FF0000"/>
                </a:solidFill>
                <a:latin typeface="+mj-lt"/>
              </a:rPr>
              <a:t>Акции по донациям крови  и  ее компонентов 10-14 июня 2024г.</a:t>
            </a:r>
          </a:p>
        </p:txBody>
      </p:sp>
    </p:spTree>
    <p:extLst>
      <p:ext uri="{BB962C8B-B14F-4D97-AF65-F5344CB8AC3E}">
        <p14:creationId xmlns:p14="http://schemas.microsoft.com/office/powerpoint/2010/main" val="1296101020"/>
      </p:ext>
    </p:extLst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543EA20-087B-4173-AB0C-2EC856029BA8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" l="18" r="38" t="37"/>
          <a:stretch/>
        </p:blipFill>
        <p:spPr>
          <a:xfrm>
            <a:off x="8460874" y="267596"/>
            <a:ext cx="3724274" cy="429984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859FCD-65D4-4BCA-A215-E378B0D921AE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"/>
          <a:stretch/>
        </p:blipFill>
        <p:spPr>
          <a:xfrm>
            <a:off x="400052" y="176908"/>
            <a:ext cx="3423424" cy="437027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207E944-F27B-4DB4-A7C5-BF6F59259F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" t="94"/>
          <a:stretch/>
        </p:blipFill>
        <p:spPr>
          <a:xfrm>
            <a:off x="4280037" y="3499924"/>
            <a:ext cx="3724275" cy="335807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180E08C-7D15-46B3-866E-93F93A668851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" l="114" r="53" t="117"/>
          <a:stretch/>
        </p:blipFill>
        <p:spPr>
          <a:xfrm rot="5400000">
            <a:off x="395151" y="3910600"/>
            <a:ext cx="3358076" cy="253672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6BB93BD-AC48-4DEA-80DF-4A0CEDE3A3D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2"/>
          <a:stretch/>
        </p:blipFill>
        <p:spPr>
          <a:xfrm>
            <a:off x="4124327" y="176908"/>
            <a:ext cx="4025194" cy="3014158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"/>
          <a:stretch/>
        </p:blipFill>
        <p:spPr>
          <a:xfrm>
            <a:off x="8460874" y="4788310"/>
            <a:ext cx="3690404" cy="1991121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409137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2672" y="288471"/>
            <a:ext cx="111991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sz="2800" dirty="0"/>
              <a:t>Ежедневно Городской центр трансфузиологии поставляет в учреждения здравоохранения г. Минска в среднем 36 доз эритроцитных компонентов, 50 доз тромбоцитных компонентов </a:t>
            </a:r>
          </a:p>
          <a:p>
            <a:pPr algn="ctr"/>
            <a:r>
              <a:rPr lang="ru-RU" altLang="en-US" sz="2800" dirty="0"/>
              <a:t>и 25 литров донорской плазмы. 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42" y="2370265"/>
            <a:ext cx="5875738" cy="32575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D4D9EB-7902-4814-880B-F7B7E05FBA32}"/>
              </a:ext>
            </a:extLst>
          </p:cNvPr>
          <p:cNvSpPr txBox="1"/>
          <p:nvPr/>
        </p:nvSpPr>
        <p:spPr>
          <a:xfrm>
            <a:off x="6746990" y="2567888"/>
            <a:ext cx="519847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0" i="0" dirty="0" err="1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e-mail</a:t>
            </a:r>
            <a: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: </a:t>
            </a:r>
            <a:r>
              <a:rPr lang="ru-RU" b="0" i="0" u="none" strike="noStrike" dirty="0">
                <a:solidFill>
                  <a:srgbClr val="FD2626"/>
                </a:solidFill>
                <a:effectLst/>
                <a:latin typeface="Roboto Condensed" panose="02000000000000000000" pitchFamily="2" charset="0"/>
                <a:hlinkClick r:id="rId3"/>
              </a:rPr>
              <a:t>6gkb-trfz@mcct.by</a:t>
            </a:r>
            <a:endParaRPr lang="ru-RU" b="0" i="0" dirty="0">
              <a:solidFill>
                <a:srgbClr val="454545"/>
              </a:solidFill>
              <a:effectLst/>
              <a:latin typeface="Roboto Condensed" panose="02000000000000000000" pitchFamily="2" charset="0"/>
            </a:endParaRPr>
          </a:p>
          <a:p>
            <a:pPr algn="r"/>
            <a:r>
              <a:rPr lang="ru-RU" b="1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Телефоны для записи: пн.- пт.</a:t>
            </a:r>
            <a:b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</a:br>
            <a: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доноров крови </a:t>
            </a:r>
            <a:r>
              <a:rPr lang="ru-RU" b="1" i="0" u="none" strike="noStrike" dirty="0">
                <a:solidFill>
                  <a:srgbClr val="FD2626"/>
                </a:solidFill>
                <a:effectLst/>
                <a:latin typeface="Roboto Condensed" panose="02000000000000000000" pitchFamily="2" charset="0"/>
                <a:hlinkClick r:id="rId4"/>
              </a:rPr>
              <a:t>+37517-239-59-13</a:t>
            </a:r>
            <a:r>
              <a:rPr lang="ru-RU" b="1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, </a:t>
            </a:r>
            <a:r>
              <a:rPr lang="ru-RU" b="1" i="0" u="none" strike="noStrike" dirty="0">
                <a:solidFill>
                  <a:srgbClr val="FD2626"/>
                </a:solidFill>
                <a:effectLst/>
                <a:latin typeface="Roboto Condensed" panose="02000000000000000000" pitchFamily="2" charset="0"/>
                <a:hlinkClick r:id="rId5"/>
              </a:rPr>
              <a:t>+375 29 190-97-48</a:t>
            </a:r>
            <a:r>
              <a:rPr lang="ru-RU" b="1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 (с 12:00 до 15:45)</a:t>
            </a:r>
            <a:b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</a:br>
            <a: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доноров компонентов крови </a:t>
            </a:r>
            <a:r>
              <a:rPr lang="ru-RU" b="1" i="0" u="none" strike="noStrike" dirty="0">
                <a:solidFill>
                  <a:srgbClr val="FD2626"/>
                </a:solidFill>
                <a:effectLst/>
                <a:latin typeface="Roboto Condensed" panose="02000000000000000000" pitchFamily="2" charset="0"/>
                <a:hlinkClick r:id="rId6"/>
              </a:rPr>
              <a:t>+37517-239-59-12</a:t>
            </a:r>
            <a:r>
              <a:rPr lang="ru-RU" b="1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, </a:t>
            </a:r>
            <a:r>
              <a:rPr lang="ru-RU" b="1" i="0" u="none" strike="noStrike" dirty="0">
                <a:solidFill>
                  <a:srgbClr val="FD2626"/>
                </a:solidFill>
                <a:effectLst/>
                <a:latin typeface="Roboto Condensed" panose="02000000000000000000" pitchFamily="2" charset="0"/>
                <a:hlinkClick r:id="rId5"/>
              </a:rPr>
              <a:t>+375 29 190-97-48</a:t>
            </a:r>
            <a:r>
              <a:rPr lang="ru-RU" b="1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 (с 13:00 до 15:30)</a:t>
            </a:r>
            <a:b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</a:br>
            <a: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кабинета </a:t>
            </a:r>
            <a:r>
              <a:rPr lang="ru-RU" b="0" i="0" dirty="0" err="1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трансфузионной</a:t>
            </a:r>
            <a: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b="0" i="0" dirty="0" err="1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гемокоррекции</a:t>
            </a:r>
            <a: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 (лечебный зал) </a:t>
            </a:r>
            <a:r>
              <a:rPr lang="ru-RU" b="1" i="0" u="none" strike="noStrike" dirty="0">
                <a:solidFill>
                  <a:srgbClr val="FD2626"/>
                </a:solidFill>
                <a:effectLst/>
                <a:latin typeface="Roboto Condensed" panose="02000000000000000000" pitchFamily="2" charset="0"/>
                <a:hlinkClick r:id="rId7"/>
              </a:rPr>
              <a:t>+37517-239-59-23</a:t>
            </a:r>
            <a:b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</a:br>
            <a: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отделения акушерской </a:t>
            </a:r>
            <a:r>
              <a:rPr lang="ru-RU" b="0" i="0" dirty="0" err="1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иммуногематологии</a:t>
            </a:r>
            <a:r>
              <a:rPr lang="ru-RU" b="0" i="0" dirty="0">
                <a:solidFill>
                  <a:srgbClr val="454545"/>
                </a:solidFill>
                <a:effectLst/>
                <a:latin typeface="Roboto Condensed" panose="02000000000000000000" pitchFamily="2" charset="0"/>
              </a:rPr>
              <a:t> (регистратура) </a:t>
            </a:r>
            <a:r>
              <a:rPr lang="ru-RU" b="1" i="0" u="none" strike="noStrike" dirty="0">
                <a:solidFill>
                  <a:srgbClr val="FD2626"/>
                </a:solidFill>
                <a:effectLst/>
                <a:latin typeface="Roboto Condensed" panose="02000000000000000000" pitchFamily="2" charset="0"/>
                <a:hlinkClick r:id="rId8"/>
              </a:rPr>
              <a:t>+37517-239-59-45</a:t>
            </a:r>
            <a:endParaRPr lang="ru-RU" b="0" i="0" dirty="0">
              <a:solidFill>
                <a:srgbClr val="454545"/>
              </a:solidFill>
              <a:effectLst/>
              <a:latin typeface="Roboto Condensed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8A0AF7-5E20-416D-B539-CC3A3A5993CE}"/>
              </a:ext>
            </a:extLst>
          </p:cNvPr>
          <p:cNvSpPr txBox="1"/>
          <p:nvPr/>
        </p:nvSpPr>
        <p:spPr>
          <a:xfrm>
            <a:off x="3530811" y="5893746"/>
            <a:ext cx="62553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ВЫ С НАМИ?</a:t>
            </a:r>
          </a:p>
        </p:txBody>
      </p:sp>
    </p:spTree>
    <p:extLst>
      <p:ext uri="{BB962C8B-B14F-4D97-AF65-F5344CB8AC3E}">
        <p14:creationId xmlns:p14="http://schemas.microsoft.com/office/powerpoint/2010/main" val="4128546849"/>
      </p:ext>
    </p:extLst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91" y="365126"/>
            <a:ext cx="11599818" cy="723446"/>
          </a:xfrm>
        </p:spPr>
        <p:txBody>
          <a:bodyPr>
            <a:normAutofit fontScale="90000"/>
          </a:bodyPr>
          <a:lstStyle/>
          <a:p>
            <a:pPr algn="ctr"/>
            <a:r>
              <a:rPr b="1" dirty="0" lang="ru-RU" sz="3200">
                <a:solidFill>
                  <a:srgbClr val="FF0000"/>
                </a:solidFill>
                <a:latin typeface="+mn-lt"/>
              </a:rPr>
              <a:t>Мы благодарим всех, кто принял и примет участие в сдаче крови!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5056" y="1245515"/>
            <a:ext cx="6094054" cy="4900424"/>
          </a:xfrm>
        </p:spPr>
        <p:txBody>
          <a:bodyPr>
            <a:normAutofit/>
          </a:bodyPr>
          <a:lstStyle/>
          <a:p>
            <a:pPr indent="0" marL="0">
              <a:buNone/>
            </a:pPr>
            <a:r>
              <a:rPr dirty="0" lang="ru-RU"/>
              <a:t>Уверены, что  высокая социальная ответственность нашего населения, понимание крайней важности мероприятий по сдаче и хранению компонентов крови будет способствовать увеличению числа желающих сдать свою кровь и спасти чью-то жизнь!</a:t>
            </a:r>
          </a:p>
        </p:txBody>
      </p:sp>
      <p:pic>
        <p:nvPicPr>
          <p:cNvPr id="5" name="Рисунок 1">
            <a:extLst>
              <a:ext uri="{FF2B5EF4-FFF2-40B4-BE49-F238E27FC236}">
                <a16:creationId xmlns:a16="http://schemas.microsoft.com/office/drawing/2014/main" id="{E1ADA02C-BA23-490F-8913-7F01EF7010F3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87" y="1353010"/>
            <a:ext cx="3784296" cy="513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8184E0B-ACD7-48D2-96A0-2C269E2F6C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" r="140" t="111"/>
          <a:stretch/>
        </p:blipFill>
        <p:spPr>
          <a:xfrm>
            <a:off x="7561006" y="4047919"/>
            <a:ext cx="3106994" cy="258261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993404239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ChangeArrowheads="1" noGrp="1"/>
          </p:cNvSpPr>
          <p:nvPr>
            <p:ph idx="1"/>
          </p:nvPr>
        </p:nvSpPr>
        <p:spPr>
          <a:xfrm>
            <a:off x="3248297" y="1790515"/>
            <a:ext cx="8362952" cy="3748135"/>
          </a:xfrm>
        </p:spPr>
        <p:txBody>
          <a:bodyPr>
            <a:normAutofit/>
          </a:bodyPr>
          <a:lstStyle/>
          <a:p>
            <a:pPr algn="just" indent="0" marL="0">
              <a:lnSpc>
                <a:spcPct val="80000"/>
              </a:lnSpc>
              <a:buNone/>
            </a:pPr>
            <a:endParaRPr altLang="ru-RU" b="1" dirty="0" lang="ru-RU">
              <a:solidFill>
                <a:srgbClr val="FF0000"/>
              </a:solidFill>
            </a:endParaRPr>
          </a:p>
          <a:p>
            <a:pPr algn="just" indent="361950" marL="0">
              <a:spcBef>
                <a:spcPct val="0"/>
              </a:spcBef>
              <a:buNone/>
            </a:pPr>
            <a:r>
              <a:rPr altLang="ru-RU" dirty="0" lang="ru-RU"/>
              <a:t> </a:t>
            </a:r>
            <a:r>
              <a:rPr altLang="ru-RU" dirty="0" lang="ru-RU" sz="3000"/>
              <a:t>В этот день предоставляется возможность привлечь внимание к роли добровольных, не получающих вознаграждения доноров крови, а также выразить благодарность тем донорам, которые без всяких стимулов предоставляют этот бесценный дар для ежегодного спасения миллионов человеческих жизней.  </a:t>
            </a:r>
          </a:p>
        </p:txBody>
      </p:sp>
      <p:sp>
        <p:nvSpPr>
          <p:cNvPr id="60420" name="TextBox 3"/>
          <p:cNvSpPr txBox="1">
            <a:spLocks noChangeArrowheads="1"/>
          </p:cNvSpPr>
          <p:nvPr/>
        </p:nvSpPr>
        <p:spPr bwMode="auto">
          <a:xfrm>
            <a:off x="4508626" y="428625"/>
            <a:ext cx="5444999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1pPr>
            <a:lvl2pPr eaLnBrk="0" hangingPunct="0" indent="-285750" marL="74295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2pPr>
            <a:lvl3pPr eaLnBrk="0" hangingPunct="0" indent="-228600" marL="11430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3pPr>
            <a:lvl4pPr eaLnBrk="0" hangingPunct="0" indent="-228600" marL="16002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4pPr>
            <a:lvl5pPr eaLnBrk="0" hangingPunct="0" indent="-228600" marL="2057400"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 sz="28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altLang="ru-RU" b="1" dirty="0" lang="ru-RU" sz="3600">
                <a:solidFill>
                  <a:srgbClr val="C00000"/>
                </a:solidFill>
                <a:latin typeface="+mn-lt"/>
              </a:rPr>
              <a:t>14 июня - Всемирный день донора крови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0202" y="4549830"/>
            <a:ext cx="10049347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  <a:defRPr/>
            </a:pPr>
            <a:endParaRPr altLang="en-US" b="1" dirty="0" i="1" lang="ru-RU" sz="1900">
              <a:solidFill>
                <a:srgbClr val="3333CC"/>
              </a:solidFill>
              <a:latin charset="0" pitchFamily="34" typeface="Century Gothic"/>
              <a:cs charset="0" typeface="Arial"/>
            </a:endParaRP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altLang="en-US" b="1" dirty="0" i="1" lang="ru-RU" sz="1000">
              <a:solidFill>
                <a:srgbClr val="3333CC"/>
              </a:solidFill>
              <a:latin charset="0" pitchFamily="34" typeface="Century Gothic"/>
              <a:cs charset="0" typeface="Arial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" l="143" r="131" t="39"/>
          <a:stretch/>
        </p:blipFill>
        <p:spPr>
          <a:xfrm>
            <a:off x="320787" y="1169226"/>
            <a:ext cx="2621621" cy="417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408480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24" y="256483"/>
            <a:ext cx="10698480" cy="530987"/>
          </a:xfrm>
        </p:spPr>
        <p:txBody>
          <a:bodyPr>
            <a:noAutofit/>
          </a:bodyPr>
          <a:lstStyle/>
          <a:p>
            <a:pPr algn="ctr"/>
            <a:r>
              <a:rPr b="1" dirty="0" lang="ru-RU" sz="4000"/>
              <a:t>Донорство крови как социальная проблема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184" y="4041648"/>
            <a:ext cx="11558016" cy="2697480"/>
          </a:xfrm>
        </p:spPr>
        <p:txBody>
          <a:bodyPr>
            <a:normAutofit/>
          </a:bodyPr>
          <a:lstStyle/>
          <a:p>
            <a:pPr algn="just" indent="0" marL="0">
              <a:buNone/>
            </a:pPr>
            <a:r>
              <a:rPr dirty="0" lang="ru-RU"/>
              <a:t>   Решение проблем донорства крови было и остается одной из важнейших медико-социальных задач, так как оно тесным  образом связано с профилактикой и лечением тяжелых заболеваний</a:t>
            </a:r>
            <a:r>
              <a:rPr dirty="0" lang="en-US"/>
              <a:t>, c</a:t>
            </a:r>
            <a:r>
              <a:rPr dirty="0" lang="ru-RU"/>
              <a:t>о снижением материнской и детской смертности</a:t>
            </a:r>
            <a:r>
              <a:rPr dirty="0" lang="en-US"/>
              <a:t>, </a:t>
            </a:r>
            <a:r>
              <a:rPr dirty="0" lang="ru-RU"/>
              <a:t>со своевременным оказанием экстренной медицинской помощи, в том числе при стихийных бедствиях, техногенных авариях и эпидемиях.</a:t>
            </a:r>
          </a:p>
        </p:txBody>
      </p:sp>
      <p:pic>
        <p:nvPicPr>
          <p:cNvPr descr="Picture background" id="102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" l="21" r="40" t="140"/>
          <a:stretch/>
        </p:blipFill>
        <p:spPr bwMode="auto">
          <a:xfrm>
            <a:off x="3821790" y="959576"/>
            <a:ext cx="4572803" cy="290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0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1466" y="1346614"/>
            <a:ext cx="7470648" cy="4089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latin typeface="Calibri" panose="020F0502020204030204" pitchFamily="34" charset="0"/>
              </a:rPr>
              <a:t>Правовая основа донорства крови:</a:t>
            </a:r>
          </a:p>
          <a:p>
            <a:pPr marL="0" indent="0">
              <a:buNone/>
            </a:pPr>
            <a:r>
              <a:rPr lang="ru-RU" sz="3200" b="1" dirty="0">
                <a:latin typeface="Calibri" panose="020F0502020204030204" pitchFamily="34" charset="0"/>
              </a:rPr>
              <a:t>ЗАКОН РЕСПУБЛИКИ БЕЛАРУСЬ</a:t>
            </a:r>
          </a:p>
          <a:p>
            <a:pPr marL="0" indent="0">
              <a:buNone/>
            </a:pPr>
            <a:r>
              <a:rPr lang="ru-RU" sz="3200" b="1" dirty="0">
                <a:latin typeface="Calibri" panose="020F0502020204030204" pitchFamily="34" charset="0"/>
              </a:rPr>
              <a:t>Подписан 14 октября 2022 г. N 214-З</a:t>
            </a:r>
          </a:p>
          <a:p>
            <a:pPr marL="0" indent="0">
              <a:buNone/>
            </a:pPr>
            <a:r>
              <a:rPr lang="ru-RU" sz="3200" i="1" dirty="0">
                <a:latin typeface="Calibri" panose="020F0502020204030204" pitchFamily="34" charset="0"/>
              </a:rPr>
              <a:t>Принят Палатой представителей 20 сентября 2022 г.</a:t>
            </a:r>
            <a:endParaRPr lang="ru-RU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3200" i="1" dirty="0">
                <a:latin typeface="Calibri" panose="020F0502020204030204" pitchFamily="34" charset="0"/>
              </a:rPr>
              <a:t>Одобрен Советом Республики 26 сентября 2022 г.</a:t>
            </a:r>
          </a:p>
          <a:p>
            <a:pPr marL="0" indent="0">
              <a:buNone/>
            </a:pPr>
            <a:r>
              <a:rPr lang="ru-RU" sz="3200" dirty="0">
                <a:latin typeface="Calibri" panose="020F0502020204030204" pitchFamily="34" charset="0"/>
              </a:rPr>
              <a:t>Вступил в силу с 21 апреля 2023 года.</a:t>
            </a:r>
          </a:p>
        </p:txBody>
      </p:sp>
      <p:pic>
        <p:nvPicPr>
          <p:cNvPr id="1026" name="Picture 2" descr="https://cdn.culture.ru/images/0a4a21f9-537f-599c-b4b3-bd728dd321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02" y="1844034"/>
            <a:ext cx="3952568" cy="296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3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7244" y="705116"/>
            <a:ext cx="88555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Статья 26. Лица, имеющие право на выполнение донорской функции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indent="342900" algn="just">
              <a:spcAft>
                <a:spcPts val="0"/>
              </a:spcAft>
            </a:pP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 выполнению донорской функции допускаются граждане Республики Беларусь, а также иностранные граждане и лица без гражданства, постоянно проживающие в Республике Беларусь, в возрасте </a:t>
            </a:r>
            <a:r>
              <a:rPr lang="ru-RU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 18 до 65 лет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обладающие полной дееспособностью, не имеющие заболеваний, состояний и форм рискованного поведения. </a:t>
            </a:r>
          </a:p>
        </p:txBody>
      </p:sp>
      <p:pic>
        <p:nvPicPr>
          <p:cNvPr id="3" name="Picture 2" descr="https://st.depositphotos.com/1842549/3497/i/950/depositphotos_34976839-stock-photo-paragraph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73" y="2426086"/>
            <a:ext cx="2498271" cy="249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7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3928" y="195942"/>
            <a:ext cx="8982859" cy="6622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3200" b="1" dirty="0">
                <a:ea typeface="Times New Roman" panose="02020603050405020304" pitchFamily="18" charset="0"/>
                <a:cs typeface="Calibri" panose="020F0502020204030204" pitchFamily="34" charset="0"/>
              </a:rPr>
              <a:t>Статья 39. Гарантии и компенсации донору</a:t>
            </a:r>
            <a:r>
              <a:rPr lang="ru-RU" sz="3200" dirty="0"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indent="342900" algn="just">
              <a:spcBef>
                <a:spcPts val="1000"/>
              </a:spcBef>
              <a:spcAft>
                <a:spcPts val="0"/>
              </a:spcAft>
            </a:pPr>
            <a:r>
              <a:rPr lang="ru-RU" sz="3200" dirty="0">
                <a:ea typeface="Times New Roman" panose="02020603050405020304" pitchFamily="18" charset="0"/>
                <a:cs typeface="Calibri" panose="020F0502020204030204" pitchFamily="34" charset="0"/>
              </a:rPr>
              <a:t>В день сдачи крови, ее компонентов работники освобождаются от работы на все рабочее время (смену) согласно правилам внутреннего трудового распорядка или утвержденному графику работ (сменности) с сохранением за ними среднего заработка за этот день (смену), военнослужащие, лица начальствующего и рядового состава - от исполнения обязанностей военной службы (службы) с сохранением за ними денежного довольствия за этот день, а обучающиеся в дневной форме получения образования - от образовательного процесса.</a:t>
            </a:r>
          </a:p>
        </p:txBody>
      </p:sp>
      <p:pic>
        <p:nvPicPr>
          <p:cNvPr id="21506" name="Picture 2" descr="https://avatars.mds.yandex.net/i?id=317d7a20b5fa84c2c1c7f979a7cb62b4_l-5226766-images-thumbs&amp;ref=rim&amp;n=13&amp;w=1024&amp;h=10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75" y="2145670"/>
            <a:ext cx="2870353" cy="287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461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8913" y="494406"/>
            <a:ext cx="744194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3200" dirty="0">
                <a:ea typeface="Times New Roman" panose="02020603050405020304" pitchFamily="18" charset="0"/>
              </a:rPr>
              <a:t>Донорам, которым проведено </a:t>
            </a:r>
            <a:r>
              <a:rPr lang="ru-RU" sz="3200" b="1" dirty="0">
                <a:ea typeface="Times New Roman" panose="02020603050405020304" pitchFamily="18" charset="0"/>
              </a:rPr>
              <a:t>не менее четырех донаций крови, не менее 16 донаций компонентов крови в течение 12 месяцев,</a:t>
            </a:r>
            <a:r>
              <a:rPr lang="ru-RU" sz="3200" dirty="0">
                <a:ea typeface="Times New Roman" panose="02020603050405020304" pitchFamily="18" charset="0"/>
              </a:rPr>
              <a:t> предшествующих дню наступления временной нетрудоспособности (независимо от причины ее наступления), пособие по временной нетрудоспособности назначается с первого дня утраты трудоспособности в размере 100 процентов среднедневного заработка.</a:t>
            </a:r>
          </a:p>
          <a:p>
            <a:pPr indent="342900" algn="just">
              <a:spcAft>
                <a:spcPts val="0"/>
              </a:spcAft>
            </a:pPr>
            <a:endParaRPr lang="ru-RU" sz="3200" dirty="0">
              <a:ea typeface="Times New Roman" panose="02020603050405020304" pitchFamily="18" charset="0"/>
            </a:endParaRPr>
          </a:p>
        </p:txBody>
      </p:sp>
      <p:pic>
        <p:nvPicPr>
          <p:cNvPr id="3" name="Picture 2" descr="https://st.depositphotos.com/1842549/3497/i/950/depositphotos_34976839-stock-photo-paragraph-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5" y="1529390"/>
            <a:ext cx="3594780" cy="359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6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9461" y="181069"/>
            <a:ext cx="7408232" cy="37633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Clr>
                <a:srgbClr val="FF0000"/>
              </a:buClr>
              <a:buSzPct val="101000"/>
              <a:buFontTx/>
              <a:buNone/>
            </a:pPr>
            <a:endParaRPr lang="ru-RU" altLang="ru-RU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90000"/>
              </a:lnSpc>
              <a:buClr>
                <a:srgbClr val="D60093"/>
              </a:buClr>
              <a:buSzPct val="101000"/>
              <a:buNone/>
            </a:pPr>
            <a:r>
              <a:rPr lang="ru-RU" altLang="ru-RU" sz="2600" b="1" dirty="0">
                <a:latin typeface="Century Gothic" panose="020B0502020202020204" pitchFamily="34" charset="0"/>
              </a:rPr>
              <a:t>В нашей стране доноры, сдавшие 40 раз кровь или 80 раз плазму и клетки крови </a:t>
            </a:r>
          </a:p>
          <a:p>
            <a:pPr algn="ctr">
              <a:buClr>
                <a:srgbClr val="FF0000"/>
              </a:buClr>
              <a:buSzPct val="101000"/>
              <a:buNone/>
            </a:pPr>
            <a:r>
              <a:rPr lang="ru-RU" altLang="ru-RU" sz="2600" b="1" dirty="0">
                <a:latin typeface="Century Gothic" panose="020B0502020202020204" pitchFamily="34" charset="0"/>
              </a:rPr>
              <a:t>(отказавшиеся </a:t>
            </a:r>
            <a:r>
              <a:rPr lang="ru-RU" dirty="0">
                <a:ea typeface="Times New Roman" panose="02020603050405020304" pitchFamily="18" charset="0"/>
              </a:rPr>
              <a:t>от возмещения расходов, связанных с выполнением донорской функции – </a:t>
            </a:r>
            <a:r>
              <a:rPr lang="ru-RU" altLang="ru-RU" sz="2600" b="1" dirty="0">
                <a:latin typeface="Century Gothic" panose="020B0502020202020204" pitchFamily="34" charset="0"/>
              </a:rPr>
              <a:t>20 и 40 раз соответственно),</a:t>
            </a:r>
            <a:r>
              <a:rPr lang="ru-RU" altLang="ru-RU" sz="2600" dirty="0">
                <a:latin typeface="Century Gothic" panose="020B0502020202020204" pitchFamily="34" charset="0"/>
              </a:rPr>
              <a:t> </a:t>
            </a:r>
          </a:p>
          <a:p>
            <a:pPr algn="ctr">
              <a:buClr>
                <a:srgbClr val="FF0000"/>
              </a:buClr>
              <a:buSzPct val="101000"/>
              <a:buNone/>
            </a:pPr>
            <a:r>
              <a:rPr lang="ru-RU" altLang="ru-RU" sz="2400" dirty="0">
                <a:latin typeface="Century Gothic" panose="020B0502020202020204" pitchFamily="34" charset="0"/>
              </a:rPr>
              <a:t>награждаются знаком отличия Министерства здравоохранения </a:t>
            </a:r>
          </a:p>
          <a:p>
            <a:pPr algn="ctr">
              <a:buClr>
                <a:srgbClr val="FF0000"/>
              </a:buClr>
              <a:buSzPct val="101000"/>
              <a:buNone/>
            </a:pPr>
            <a:r>
              <a:rPr lang="ru-RU" altLang="ru-RU" b="1" i="1" dirty="0">
                <a:latin typeface="Century Gothic" panose="020B0502020202020204" pitchFamily="34" charset="0"/>
              </a:rPr>
              <a:t>«</a:t>
            </a:r>
            <a:r>
              <a:rPr lang="ru-RU" altLang="ru-RU" b="1" dirty="0"/>
              <a:t>Г</a:t>
            </a:r>
            <a:r>
              <a:rPr lang="ru-RU" b="1" dirty="0">
                <a:ea typeface="Times New Roman" panose="02020603050405020304" pitchFamily="18" charset="0"/>
              </a:rPr>
              <a:t>анаровы донар Рэспублiкi Беларусь"</a:t>
            </a:r>
            <a:r>
              <a:rPr lang="ru-RU" altLang="ru-RU" b="1" i="1" dirty="0">
                <a:latin typeface="Century Gothic" panose="020B0502020202020204" pitchFamily="34" charset="0"/>
              </a:rPr>
              <a:t>. </a:t>
            </a:r>
          </a:p>
          <a:p>
            <a:pPr algn="ctr">
              <a:lnSpc>
                <a:spcPct val="90000"/>
              </a:lnSpc>
              <a:buClr>
                <a:srgbClr val="FF0000"/>
              </a:buClr>
              <a:buSzPct val="101000"/>
              <a:buFontTx/>
              <a:buNone/>
            </a:pPr>
            <a:endParaRPr lang="ru-RU" altLang="ru-RU" b="1" i="1" dirty="0">
              <a:solidFill>
                <a:srgbClr val="D6009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507" name="Picture 4" descr="Похожее изображение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477043"/>
            <a:ext cx="2184400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503691" y="4120356"/>
            <a:ext cx="7179398" cy="2000250"/>
          </a:xfrm>
          <a:prstGeom prst="wedgeRoundRectCallout">
            <a:avLst>
              <a:gd name="adj1" fmla="val -20833"/>
              <a:gd name="adj2" fmla="val 71945"/>
              <a:gd name="adj3" fmla="val 1666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ru-RU" altLang="ru-RU" sz="2300" b="1" i="1" dirty="0">
                <a:latin typeface="Century Gothic" pitchFamily="34" charset="0"/>
              </a:rPr>
              <a:t>Из реальных социальных льгот они имеют право на трудовой отпуск в удобное для них время и доплаты к пенсии по достижении пенсионного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176786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1216</Words>
  <Application>Microsoft Office PowerPoint</Application>
  <PresentationFormat>Широкоэкранный</PresentationFormat>
  <Paragraphs>105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Roboto Condensed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Донорство крови как социальная проблема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Мы благодарим всех, кто принял и примет участие в сдаче крови!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 ДОНОРА КРОВИ</dc:title>
  <dc:creator>boris</dc:creator>
  <cp:lastModifiedBy>Зам.Начальника Идеологии</cp:lastModifiedBy>
  <cp:revision>400</cp:revision>
  <cp:lastPrinted>2024-06-18T09:11:41Z</cp:lastPrinted>
  <dcterms:created xsi:type="dcterms:W3CDTF">2024-05-18T07:46:54Z</dcterms:created>
  <dcterms:modified xsi:type="dcterms:W3CDTF">2024-10-30T15:44:55Z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1013280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